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  <p:sldId id="265" r:id="rId3"/>
    <p:sldId id="266" r:id="rId4"/>
    <p:sldId id="267" r:id="rId5"/>
    <p:sldId id="268" r:id="rId6"/>
    <p:sldId id="269" r:id="rId7"/>
    <p:sldId id="270" r:id="rId8"/>
    <p:sldId id="271" r:id="rId9"/>
    <p:sldId id="272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42" autoAdjust="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68C4FF4-6EE1-4A76-9B8F-B2F594D6C874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10.10.2017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BF7A747-1B53-4B3F-B8D2-D8AB0E128148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24BD201-5F9C-4593-BEFD-74C971F0B552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10.10.2017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B22E6F0-797A-404D-B2F0-96032D2C16E5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37A3035-02C7-4538-A480-C6887B19F5A6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10.10.2017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518664C-3B03-4311-A452-8E87A1DF2E36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152DDE1-E9F2-4B50-AB95-1A36B28481DE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10.10.2017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087BA6C-DE82-4922-A007-5CB817EE4E20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5011FA9-72D4-4D0D-AA04-5200C8F96D1C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10.10.2017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4CBFCBB-F7D8-4AD9-B5F9-93687358CA6B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18AA105-3B9A-485F-A7BD-B3B1C1BFF994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10.10.2017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9217202-91A5-4841-8837-12B3422A9C13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003E727-7E97-4B76-A273-97C117DFD6DE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10.10.2017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9F140D1-42AB-456C-B3EB-2E58162D29C5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62FDA9A-A9AF-4522-BA4E-959710ABA8F2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10.10.2017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7C4C3DF-49FF-4AA4-A1AB-8615103FAECA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81C31E6-6AC6-4E62-806B-D0CB1E8C6262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10.10.2017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1B0E188-B191-46AC-99B7-5113417AE6AB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9E59BE0-226E-4980-AAF5-F1A9DF7C7AE8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10.10.2017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ED8319C-EFFD-43A6-A723-9E31BBA50F68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194FB44-2B3A-4EA5-B708-4FEB9F41BBF1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10.10.2017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7C51498-F984-481A-8E8C-4DDFA9BC9183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1800" dirty="0" smtClean="0"/>
              <a:t>МАДОУ детский сад №153</a:t>
            </a:r>
            <a:br>
              <a:rPr lang="ru-RU" sz="1800" dirty="0" smtClean="0"/>
            </a:br>
            <a:r>
              <a:rPr lang="ru-RU" sz="1800" dirty="0" smtClean="0"/>
              <a:t>учитель – логопед Лобанова О.В.</a:t>
            </a:r>
            <a:br>
              <a:rPr lang="ru-RU" sz="1800" dirty="0" smtClean="0"/>
            </a:br>
            <a:r>
              <a:rPr lang="ru-RU" sz="1800" dirty="0" smtClean="0"/>
              <a:t>Игры для развития зрительной памяти.</a:t>
            </a:r>
            <a:br>
              <a:rPr lang="ru-RU" sz="1800" dirty="0" smtClean="0"/>
            </a:b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0542391"/>
              </p:ext>
            </p:extLst>
          </p:nvPr>
        </p:nvGraphicFramePr>
        <p:xfrm>
          <a:off x="1403648" y="1196752"/>
          <a:ext cx="6336704" cy="4430842"/>
        </p:xfrm>
        <a:graphic>
          <a:graphicData uri="http://schemas.openxmlformats.org/drawingml/2006/table">
            <a:tbl>
              <a:tblPr firstRow="1" firstCol="1" bandRow="1"/>
              <a:tblGrid>
                <a:gridCol w="6336704"/>
              </a:tblGrid>
              <a:tr h="4052882">
                <a:tc>
                  <a:txBody>
                    <a:bodyPr/>
                    <a:lstStyle/>
                    <a:p>
                      <a:pPr algn="just">
                        <a:spcBef>
                          <a:spcPts val="450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Игра 1 «Чего не стало»</a:t>
                      </a:r>
                    </a:p>
                    <a:p>
                      <a:pPr algn="just">
                        <a:spcBef>
                          <a:spcPts val="4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444444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Дети должны запомнить и отгадать, какой игрушки не стало (количество предметов увеличивается от 5 до 10).</a:t>
                      </a:r>
                      <a:endParaRPr lang="ru-RU" sz="16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Bef>
                          <a:spcPts val="450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Игра 2 «В гостях у Мнемозины»</a:t>
                      </a:r>
                    </a:p>
                    <a:p>
                      <a:pPr algn="just">
                        <a:spcBef>
                          <a:spcPts val="4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444444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Запомнить и назвать предметы, увеличивая количество предметов от 5 до 10.</a:t>
                      </a:r>
                      <a:endParaRPr lang="ru-RU" sz="1600" dirty="0" smtClean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Bef>
                          <a:spcPts val="450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Игра </a:t>
                      </a:r>
                      <a:r>
                        <a:rPr lang="ru-RU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 «Что изменилось»</a:t>
                      </a:r>
                    </a:p>
                    <a:p>
                      <a:pPr algn="just">
                        <a:spcBef>
                          <a:spcPts val="4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444444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Определить изменения местонахождения игрушек, предметных картинок, используя предложенные конструкции: между, за, до, после, перед и т.д..</a:t>
                      </a:r>
                      <a:endParaRPr lang="ru-RU" sz="16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Bef>
                          <a:spcPts val="450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Игра 4 «Маскарад букв»</a:t>
                      </a:r>
                    </a:p>
                    <a:p>
                      <a:pPr algn="r">
                        <a:spcBef>
                          <a:spcPts val="4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444444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Нахождение букв по заданию педагога: «Нади самую яркую, веселую, грустную, худенькую, толстенькую, нарядную».Определить, где </a:t>
                      </a:r>
                      <a:r>
                        <a:rPr lang="ru-RU" sz="1600" dirty="0" smtClean="0">
                          <a:solidFill>
                            <a:srgbClr val="444444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находятся </a:t>
                      </a:r>
                      <a:r>
                        <a:rPr lang="ru-RU" sz="1600" dirty="0">
                          <a:solidFill>
                            <a:srgbClr val="444444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буквы А, У, Ы, М, Н </a:t>
                      </a:r>
                      <a:r>
                        <a:rPr lang="ru-RU" sz="1600" dirty="0" smtClean="0">
                          <a:solidFill>
                            <a:srgbClr val="444444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 </a:t>
                      </a:r>
                      <a:r>
                        <a:rPr lang="ru-RU" sz="1600" dirty="0">
                          <a:solidFill>
                            <a:srgbClr val="444444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т.д. Определить, </a:t>
                      </a:r>
                      <a:r>
                        <a:rPr lang="ru-RU" sz="1600" dirty="0" smtClean="0">
                          <a:solidFill>
                            <a:srgbClr val="444444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</a:t>
                      </a:r>
                      <a:r>
                        <a:rPr lang="en-US" sz="1600" dirty="0" smtClean="0">
                          <a:solidFill>
                            <a:srgbClr val="444444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r">
                        <a:spcBef>
                          <a:spcPts val="4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444444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какую</a:t>
                      </a:r>
                      <a:r>
                        <a:rPr lang="ru-RU" sz="1600" baseline="0" dirty="0" smtClean="0">
                          <a:solidFill>
                            <a:srgbClr val="444444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сторону смотрят буквы У, К, З, С, А</a:t>
                      </a:r>
                      <a:r>
                        <a:rPr lang="ru-RU" sz="1600" baseline="0" dirty="0" smtClean="0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5242">
                <a:tc>
                  <a:txBody>
                    <a:bodyPr/>
                    <a:lstStyle/>
                    <a:p>
                      <a:pPr algn="r">
                        <a:spcBef>
                          <a:spcPts val="4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817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 </a:t>
            </a:r>
            <a:r>
              <a:rPr lang="ru-RU" sz="1800" dirty="0" smtClean="0">
                <a:latin typeface="+mn-lt"/>
                <a:cs typeface="Times New Roman" pitchFamily="18" charset="0"/>
              </a:rPr>
              <a:t>Развивающие игры на развитие зрительного восприятия и узнавания. </a:t>
            </a:r>
            <a:endParaRPr lang="ru-RU" sz="1800" dirty="0">
              <a:latin typeface="+mn-lt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0542391"/>
              </p:ext>
            </p:extLst>
          </p:nvPr>
        </p:nvGraphicFramePr>
        <p:xfrm>
          <a:off x="1403648" y="980728"/>
          <a:ext cx="7272808" cy="5161786"/>
        </p:xfrm>
        <a:graphic>
          <a:graphicData uri="http://schemas.openxmlformats.org/drawingml/2006/table">
            <a:tbl>
              <a:tblPr firstRow="1" firstCol="1" bandRow="1"/>
              <a:tblGrid>
                <a:gridCol w="7272808"/>
              </a:tblGrid>
              <a:tr h="4896544">
                <a:tc>
                  <a:txBody>
                    <a:bodyPr/>
                    <a:lstStyle/>
                    <a:p>
                      <a:r>
                        <a:rPr lang="ru-RU" sz="1600" b="1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ru-RU" sz="18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Игра 1 «Будь внимательным»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Назвать геометрические фигуры: сопоставить предметы с геометрическими формами с помощью линий. Найти в окружающей обстановке похожие предметы.</a:t>
                      </a:r>
                    </a:p>
                    <a:p>
                      <a:r>
                        <a:rPr lang="ru-RU" sz="18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Игра 2 «Геометрическое домино»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Узнать геометрические фигуры. Назвать их. Какая фигура какую заслонила?</a:t>
                      </a:r>
                    </a:p>
                    <a:p>
                      <a:r>
                        <a:rPr lang="ru-RU" sz="18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Игра 3 «Назови предметы»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Назвать предметы, наложенные друг на друга. Например: груша, яблоко, слива, апельсин (лексическая тема «Фрукты»)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Игра 4 Угадай «На что похожа буква»?</a:t>
                      </a:r>
                    </a:p>
                    <a:p>
                      <a:r>
                        <a:rPr lang="ru-RU" sz="18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Игра 5 «Узнай меня»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Узнать предметы по части (материал: предметные картинки с учетом лексических тем, на которых изображены части предметов, например, носик у чайника)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                  </a:t>
                      </a:r>
                    </a:p>
                    <a:p>
                      <a:pPr algn="just">
                        <a:spcBef>
                          <a:spcPts val="450"/>
                        </a:spcBef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5242">
                <a:tc>
                  <a:txBody>
                    <a:bodyPr/>
                    <a:lstStyle/>
                    <a:p>
                      <a:pPr algn="r">
                        <a:spcBef>
                          <a:spcPts val="4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817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1800" dirty="0" smtClean="0">
                <a:latin typeface="+mn-lt"/>
                <a:cs typeface="Times New Roman" pitchFamily="18" charset="0"/>
              </a:rPr>
              <a:t/>
            </a:r>
            <a:br>
              <a:rPr lang="ru-RU" sz="1800" dirty="0" smtClean="0">
                <a:latin typeface="+mn-lt"/>
                <a:cs typeface="Times New Roman" pitchFamily="18" charset="0"/>
              </a:rPr>
            </a:br>
            <a:r>
              <a:rPr lang="ru-RU" sz="1800" dirty="0" smtClean="0">
                <a:latin typeface="+mn-lt"/>
                <a:cs typeface="Times New Roman" pitchFamily="18" charset="0"/>
              </a:rPr>
              <a:t>  Развивающие игры на развитие зрительного восприятия и узнавания. </a:t>
            </a:r>
            <a:endParaRPr lang="ru-RU" sz="1800" dirty="0">
              <a:latin typeface="+mn-lt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0542391"/>
              </p:ext>
            </p:extLst>
          </p:nvPr>
        </p:nvGraphicFramePr>
        <p:xfrm>
          <a:off x="1403648" y="980728"/>
          <a:ext cx="7272808" cy="5161786"/>
        </p:xfrm>
        <a:graphic>
          <a:graphicData uri="http://schemas.openxmlformats.org/drawingml/2006/table">
            <a:tbl>
              <a:tblPr firstRow="1" firstCol="1" bandRow="1"/>
              <a:tblGrid>
                <a:gridCol w="7272808"/>
              </a:tblGrid>
              <a:tr h="4896544"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                  </a:t>
                      </a:r>
                    </a:p>
                    <a:p>
                      <a:pPr algn="just"/>
                      <a:r>
                        <a:rPr lang="ru-RU" sz="14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Игра 6 «Назови меня»</a:t>
                      </a:r>
                    </a:p>
                    <a:p>
                      <a:pPr algn="just"/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Назвать предметы по их контурам.</a:t>
                      </a:r>
                    </a:p>
                    <a:p>
                      <a:pPr algn="just"/>
                      <a:r>
                        <a:rPr lang="ru-RU" sz="14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Игра 7 «Назови предметы наложенные друг на друга»</a:t>
                      </a:r>
                    </a:p>
                    <a:p>
                      <a:pPr algn="just"/>
                      <a:r>
                        <a:rPr lang="ru-RU" sz="14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Игра 8 «Назови недорисованные предметы»</a:t>
                      </a:r>
                    </a:p>
                    <a:p>
                      <a:pPr algn="just"/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Определить, что неправильно нарисовал художник, какие части не нарисованы</a:t>
                      </a:r>
                    </a:p>
                    <a:p>
                      <a:pPr algn="just"/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художником.</a:t>
                      </a:r>
                    </a:p>
                    <a:p>
                      <a:pPr algn="just"/>
                      <a:r>
                        <a:rPr lang="ru-RU" sz="14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Игра 9 «На зарядку – становись!»</a:t>
                      </a:r>
                    </a:p>
                    <a:p>
                      <a:pPr algn="just"/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Распределить предметы по величине (учитывая реальные размеры). Например, предметы располагаются по возрастающей величине: мышка, заяц, медведь, тигр или наоборот по убывающей величине: тигр, медведь, заяц, мышка.</a:t>
                      </a:r>
                    </a:p>
                    <a:p>
                      <a:pPr algn="just"/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Рассмотри и запиши, какие предметы находятся слева, а какие справа от девочки (обрати внимание на то, как стоит девочка).</a:t>
                      </a:r>
                    </a:p>
                    <a:p>
                      <a:pPr algn="just"/>
                      <a:r>
                        <a:rPr lang="ru-RU" sz="14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Игра 10 «Разведчики»</a:t>
                      </a:r>
                    </a:p>
                    <a:p>
                      <a:pPr algn="just"/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Нахождение заданной фигуры среди двух изображений, одно из которых тождественно предъявленному, второе представляет собой его зеркальное отображение. </a:t>
                      </a:r>
                    </a:p>
                    <a:p>
                      <a:pPr algn="just"/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Найди и обведи букву С</a:t>
                      </a:r>
                    </a:p>
                    <a:p>
                      <a:pPr algn="just"/>
                      <a:r>
                        <a:rPr lang="ru-RU" sz="14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Игра 11 «</a:t>
                      </a:r>
                      <a:r>
                        <a:rPr lang="ru-RU" sz="1400" b="1" kern="1200" dirty="0" err="1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Секретик</a:t>
                      </a:r>
                      <a:r>
                        <a:rPr lang="ru-RU" sz="14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»</a:t>
                      </a:r>
                    </a:p>
                    <a:p>
                      <a:pPr algn="just"/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Назвать недорисованные предметы.</a:t>
                      </a:r>
                    </a:p>
                    <a:p>
                      <a:pPr algn="just">
                        <a:spcBef>
                          <a:spcPts val="450"/>
                        </a:spcBef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5242">
                <a:tc>
                  <a:txBody>
                    <a:bodyPr/>
                    <a:lstStyle/>
                    <a:p>
                      <a:pPr algn="r">
                        <a:spcBef>
                          <a:spcPts val="4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817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1800" dirty="0" smtClean="0">
                <a:cs typeface="Times New Roman" pitchFamily="18" charset="0"/>
              </a:rPr>
              <a:t/>
            </a:r>
            <a:br>
              <a:rPr lang="ru-RU" sz="1800" dirty="0" smtClean="0">
                <a:cs typeface="Times New Roman" pitchFamily="18" charset="0"/>
              </a:rPr>
            </a:br>
            <a:r>
              <a:rPr lang="ru-RU" sz="1800" dirty="0" smtClean="0">
                <a:cs typeface="Times New Roman" pitchFamily="18" charset="0"/>
              </a:rPr>
              <a:t>  Развивающие игры на развитие зрительного восприятия и узнавания. </a:t>
            </a:r>
            <a:endParaRPr lang="ru-RU" sz="1800" dirty="0"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0542391"/>
              </p:ext>
            </p:extLst>
          </p:nvPr>
        </p:nvGraphicFramePr>
        <p:xfrm>
          <a:off x="1403648" y="980728"/>
          <a:ext cx="7272808" cy="5161786"/>
        </p:xfrm>
        <a:graphic>
          <a:graphicData uri="http://schemas.openxmlformats.org/drawingml/2006/table">
            <a:tbl>
              <a:tblPr firstRow="1" firstCol="1" bandRow="1"/>
              <a:tblGrid>
                <a:gridCol w="7272808"/>
              </a:tblGrid>
              <a:tr h="4896544"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                  </a:t>
                      </a:r>
                    </a:p>
                    <a:p>
                      <a:r>
                        <a:rPr lang="ru-RU" sz="18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Игра 12 «Для умок и </a:t>
                      </a:r>
                      <a:r>
                        <a:rPr lang="ru-RU" sz="1800" b="1" kern="1200" dirty="0" err="1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умочек</a:t>
                      </a:r>
                      <a:r>
                        <a:rPr lang="ru-RU" sz="18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»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Анализировать нелепые картинки. Рассмотреть картинки, определить, что на них нарисовано неправильно.</a:t>
                      </a:r>
                    </a:p>
                    <a:p>
                      <a:r>
                        <a:rPr lang="ru-RU" sz="18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Игра 13 «Журналист»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Предложенные игровые задания связаны с поиском «спрятанных» художником на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сюжетной картинке изображений, объединенных одной лексической темой.</a:t>
                      </a:r>
                    </a:p>
                    <a:p>
                      <a:r>
                        <a:rPr lang="ru-RU" sz="18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Игра 14 «Цветные лужайки»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Подбор картинок к определенному цветовому фону. Детям предлагаются фоны: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«лужайки» разного цвета (красного, зеленого, желтого, синего и т.д.), а также картинки с изображением предметов разного цвета (арбуза, огурца, листа, цыпленка, репы, дыни, мака, помидора, клубники). Дается задание положить картинку на свою «лужайку»</a:t>
                      </a:r>
                    </a:p>
                    <a:p>
                      <a:pPr algn="just">
                        <a:spcBef>
                          <a:spcPts val="450"/>
                        </a:spcBef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5242">
                <a:tc>
                  <a:txBody>
                    <a:bodyPr/>
                    <a:lstStyle/>
                    <a:p>
                      <a:pPr algn="r">
                        <a:spcBef>
                          <a:spcPts val="4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817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 Развивающие игры на развитие зрительного восприятия и узнавания. 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0542391"/>
              </p:ext>
            </p:extLst>
          </p:nvPr>
        </p:nvGraphicFramePr>
        <p:xfrm>
          <a:off x="1403648" y="980728"/>
          <a:ext cx="7272808" cy="5161786"/>
        </p:xfrm>
        <a:graphic>
          <a:graphicData uri="http://schemas.openxmlformats.org/drawingml/2006/table">
            <a:tbl>
              <a:tblPr firstRow="1" firstCol="1" bandRow="1"/>
              <a:tblGrid>
                <a:gridCol w="7272808"/>
              </a:tblGrid>
              <a:tr h="4896544"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                  </a:t>
                      </a:r>
                    </a:p>
                    <a:p>
                      <a:r>
                        <a:rPr lang="ru-RU" sz="18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Игра 15 «Геометрическое лото»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У детей большие карты, на каждой из карт - геометрическая фигура: круг, квадрат, прямоугольник, овал, треугольник. Кроме того, имеются картинки с изображением различных предметов. Педагог показывает нарисованный предмет, дети определяют, на что похож этот предмет (на круг, треугольник, квадрат, прямоугольник). Изображение предмета </a:t>
                      </a:r>
                      <a:r>
                        <a:rPr lang="ru-RU" sz="18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кладется на карту с похожей геометрической фигурой</a:t>
                      </a:r>
                    </a:p>
                    <a:p>
                      <a:r>
                        <a:rPr lang="ru-RU" sz="18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Игра 16 «Парные картинки»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Подбор парных карточек с геометрическими фигурами, отличающимися по цвету, размеру.</a:t>
                      </a:r>
                    </a:p>
                    <a:p>
                      <a:r>
                        <a:rPr lang="ru-RU" sz="18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Игра 17 «Следопыты»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Нахождение заданной фигуры среди других, например, красный треугольник среди треугольников разного цвета.</a:t>
                      </a:r>
                    </a:p>
                    <a:p>
                      <a:r>
                        <a:rPr lang="ru-RU" sz="18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Игра 18 «Дорисуй предмет»</a:t>
                      </a:r>
                    </a:p>
                    <a:p>
                      <a:r>
                        <a:rPr lang="ru-RU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Дорисовывание</a:t>
                      </a: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симметричных изображений (елочки, матрешки, </a:t>
                      </a:r>
                      <a:r>
                        <a:rPr lang="ru-RU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т.д</a:t>
                      </a: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</a:p>
                    <a:p>
                      <a:pPr algn="just">
                        <a:spcBef>
                          <a:spcPts val="450"/>
                        </a:spcBef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5242">
                <a:tc>
                  <a:txBody>
                    <a:bodyPr/>
                    <a:lstStyle/>
                    <a:p>
                      <a:pPr algn="r">
                        <a:spcBef>
                          <a:spcPts val="4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817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1800" dirty="0" smtClean="0"/>
              <a:t>Развивающие игры на формирование пространственного восприятия и пространственных представлений. </a:t>
            </a:r>
            <a:br>
              <a:rPr lang="ru-RU" sz="1800" dirty="0" smtClean="0"/>
            </a:b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0542391"/>
              </p:ext>
            </p:extLst>
          </p:nvPr>
        </p:nvGraphicFramePr>
        <p:xfrm>
          <a:off x="1403648" y="980728"/>
          <a:ext cx="7272808" cy="5477322"/>
        </p:xfrm>
        <a:graphic>
          <a:graphicData uri="http://schemas.openxmlformats.org/drawingml/2006/table">
            <a:tbl>
              <a:tblPr firstRow="1" firstCol="1" bandRow="1"/>
              <a:tblGrid>
                <a:gridCol w="7272808"/>
              </a:tblGrid>
              <a:tr h="4896544">
                <a:tc>
                  <a:txBody>
                    <a:bodyPr/>
                    <a:lstStyle/>
                    <a:p>
                      <a:pPr algn="just"/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ru-RU" sz="18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Игра 1«Робот»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Игровое упражнение 1 «Какой рукой кушаем, рисуем, берем предметы»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Игровое упражнение 2 «Где правая и левая рука»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Игровое упражнение 3 «Одень клипсы на левое (правое) ухо»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Игровое упражнение 4 «Одень колечко на правую (левую) руку»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Игровое упражнение 5 «Попрыгай на правой (левой) ноге»</a:t>
                      </a:r>
                    </a:p>
                    <a:p>
                      <a:r>
                        <a:rPr lang="ru-RU" sz="18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Игра 2 «Цветные дорожки»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Определение правой и левой части цветных полосок.</a:t>
                      </a:r>
                    </a:p>
                    <a:p>
                      <a:r>
                        <a:rPr lang="ru-RU" sz="18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Игра 3 «Каждой вещи свое место»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Ориентировка в окружающей обстановке, использование в речи предложных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конструкций: внизу, вверху, слева, справа, между и т.д.</a:t>
                      </a:r>
                    </a:p>
                    <a:p>
                      <a:r>
                        <a:rPr lang="ru-RU" sz="18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Игра 4 «Муха»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Ориентировка на плоскости </a:t>
                      </a:r>
                      <a:r>
                        <a:rPr lang="ru-RU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девятиэкранника</a:t>
                      </a: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использование в речи выражений: вверху, внизу, в верхнем правом (левом) углу, в нижнем правом (левом) углу, в середине, в центре.</a:t>
                      </a:r>
                    </a:p>
                    <a:p>
                      <a:r>
                        <a:rPr lang="ru-RU" sz="18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Игра 5 «Новоселье»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Ориентировка в пространстве, использование в речи предложных конструкций: до, после, перед, между, за, около и т.д.</a:t>
                      </a:r>
                      <a:endParaRPr lang="ru-RU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5242">
                <a:tc>
                  <a:txBody>
                    <a:bodyPr/>
                    <a:lstStyle/>
                    <a:p>
                      <a:pPr algn="r">
                        <a:spcBef>
                          <a:spcPts val="4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817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1800" dirty="0" smtClean="0"/>
              <a:t>Развивающие игры на формирование пространственного восприятия и пространственных представлений. </a:t>
            </a:r>
            <a:br>
              <a:rPr lang="ru-RU" sz="1800" dirty="0" smtClean="0"/>
            </a:b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0542391"/>
              </p:ext>
            </p:extLst>
          </p:nvPr>
        </p:nvGraphicFramePr>
        <p:xfrm>
          <a:off x="1403648" y="980728"/>
          <a:ext cx="7272808" cy="5477322"/>
        </p:xfrm>
        <a:graphic>
          <a:graphicData uri="http://schemas.openxmlformats.org/drawingml/2006/table">
            <a:tbl>
              <a:tblPr firstRow="1" firstCol="1" bandRow="1"/>
              <a:tblGrid>
                <a:gridCol w="7272808"/>
              </a:tblGrid>
              <a:tr h="4896544"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ru-RU" sz="18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Игра 6 «Автотрасса»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Ориентировка на плоскости, использование простых и сложных предложных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конструкций.</a:t>
                      </a:r>
                    </a:p>
                    <a:p>
                      <a:r>
                        <a:rPr lang="ru-RU" sz="18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Игра 7 «Супермаркет»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Ориентировка в окружающей обстановке, расположение предметов «товара» на полках витрин относительно друг другу. Использование простых и сложных предложных конструкций.</a:t>
                      </a:r>
                    </a:p>
                    <a:p>
                      <a:r>
                        <a:rPr lang="ru-RU" sz="18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Игра 8 «Домик»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Дорисуй картину по инструкции: Солнце над домиком. Справа от домика забор. Перед забором зеленая трава. Слева от домика речка. Над речкой облака.</a:t>
                      </a:r>
                    </a:p>
                    <a:p>
                      <a:r>
                        <a:rPr lang="ru-RU" sz="18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Игра 9 «Кто куда»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Рисование по точкам без отрыва карандаша от бумаги. Соедини предметы верхнего и нижнего ряда непрерывными линиями сверху вниз.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Соедини предметы левого и правого ряда непрерывными линиями слева направо</a:t>
                      </a:r>
                    </a:p>
                    <a:p>
                      <a:pPr algn="just"/>
                      <a:endParaRPr lang="ru-RU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5242">
                <a:tc>
                  <a:txBody>
                    <a:bodyPr/>
                    <a:lstStyle/>
                    <a:p>
                      <a:pPr algn="r">
                        <a:spcBef>
                          <a:spcPts val="4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817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1800" dirty="0" smtClean="0"/>
              <a:t>Развивающие игры на формирование буквенного </a:t>
            </a:r>
            <a:r>
              <a:rPr lang="ru-RU" sz="1800" dirty="0" err="1" smtClean="0"/>
              <a:t>гнозиса</a:t>
            </a:r>
            <a:r>
              <a:rPr lang="ru-RU" sz="1800" dirty="0" smtClean="0"/>
              <a:t>. </a:t>
            </a:r>
            <a:br>
              <a:rPr lang="ru-RU" sz="18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0542391"/>
              </p:ext>
            </p:extLst>
          </p:nvPr>
        </p:nvGraphicFramePr>
        <p:xfrm>
          <a:off x="1403648" y="980728"/>
          <a:ext cx="7272808" cy="5477322"/>
        </p:xfrm>
        <a:graphic>
          <a:graphicData uri="http://schemas.openxmlformats.org/drawingml/2006/table">
            <a:tbl>
              <a:tblPr firstRow="1" firstCol="1" bandRow="1"/>
              <a:tblGrid>
                <a:gridCol w="7272808"/>
              </a:tblGrid>
              <a:tr h="4896544"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ru-RU" sz="18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Игра 1 «Назови буквы»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Назвать буквы, перечеркнутые дополнительными линиями.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Сначала предъявляются буквы, хорошо знакомые ребёнку: А, П, О, И., затем задания усложняются.</a:t>
                      </a:r>
                    </a:p>
                    <a:p>
                      <a:r>
                        <a:rPr lang="ru-RU" sz="18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Игра 2 «Ошибка Незнайки»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Какую букву Незнайка написал неправильно.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ru-RU" sz="18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Игра 3 «Укрась буквы»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Обвести контурные изображения букв.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Игр</a:t>
                      </a:r>
                      <a:r>
                        <a:rPr lang="ru-RU" sz="18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а 4 «Буквоед»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Дорисовать недостающие элементы букв.</a:t>
                      </a:r>
                    </a:p>
                    <a:p>
                      <a:r>
                        <a:rPr lang="ru-RU" sz="18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Игра 5 «Буквы спрятались»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Восстановить слова из букв.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ОНС       ИСАЛ    ГВОНА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МОД      УЛНА    КАИГН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АКМ      КАУТ    ВЫЛНО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РЫС       ГАИР    КШАКО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АРК       ФАКШ   ВРОПА</a:t>
                      </a:r>
                    </a:p>
                    <a:p>
                      <a:endParaRPr lang="ru-RU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5242">
                <a:tc>
                  <a:txBody>
                    <a:bodyPr/>
                    <a:lstStyle/>
                    <a:p>
                      <a:pPr algn="r">
                        <a:spcBef>
                          <a:spcPts val="4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817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1800" dirty="0" smtClean="0"/>
              <a:t>Развивающие игры на развитие конструктивного </a:t>
            </a:r>
            <a:r>
              <a:rPr lang="ru-RU" sz="1800" dirty="0" err="1" smtClean="0"/>
              <a:t>праксиса</a:t>
            </a:r>
            <a:r>
              <a:rPr lang="ru-RU" sz="1800" dirty="0" smtClean="0"/>
              <a:t> путем моделирования букв.</a:t>
            </a:r>
            <a:br>
              <a:rPr lang="ru-RU" sz="18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0542391"/>
              </p:ext>
            </p:extLst>
          </p:nvPr>
        </p:nvGraphicFramePr>
        <p:xfrm>
          <a:off x="1403648" y="980728"/>
          <a:ext cx="7272808" cy="5161786"/>
        </p:xfrm>
        <a:graphic>
          <a:graphicData uri="http://schemas.openxmlformats.org/drawingml/2006/table">
            <a:tbl>
              <a:tblPr firstRow="1" firstCol="1" bandRow="1"/>
              <a:tblGrid>
                <a:gridCol w="7272808"/>
              </a:tblGrid>
              <a:tr h="4896544">
                <a:tc>
                  <a:txBody>
                    <a:bodyPr/>
                    <a:lstStyle/>
                    <a:p>
                      <a:endParaRPr lang="ru-RU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Игра 1 «Выложи букву»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Моделирование букв, геометрических форм, предметов из бусинок, крупы, палочек, конструктора, мозаики, проволочки, ниток.</a:t>
                      </a:r>
                    </a:p>
                    <a:p>
                      <a:r>
                        <a:rPr lang="ru-RU" sz="18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Игры 2 «День рождения у буквы»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Раскрась букву. Напиши рядов гостей (буквы).</a:t>
                      </a:r>
                    </a:p>
                    <a:p>
                      <a:r>
                        <a:rPr lang="ru-RU" sz="18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Игра 3 «Буква рассыпалась»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 Воссоздание и </a:t>
                      </a:r>
                      <a:r>
                        <a:rPr lang="ru-RU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реконструирование</a:t>
                      </a: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знакомых букв.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Развивающие игры на развитие тактильных ощущений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Серия игр «Темная лошадка». 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Нахождение предметов, геометрических форм на ощупь.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Серия игр «Волшебная коробочка». 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Узнавание букв, изображений предметов, геометрических форм, сделанных из разных материалов</a:t>
                      </a:r>
                    </a:p>
                    <a:p>
                      <a:endParaRPr lang="ru-RU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5242">
                <a:tc>
                  <a:txBody>
                    <a:bodyPr/>
                    <a:lstStyle/>
                    <a:p>
                      <a:pPr algn="r">
                        <a:spcBef>
                          <a:spcPts val="4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817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Тема Office">
  <a:themeElements>
    <a:clrScheme name="Другая 5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366092"/>
      </a:hlink>
      <a:folHlink>
        <a:srgbClr val="36609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</TotalTime>
  <Words>346</Words>
  <Application>Microsoft Office PowerPoint</Application>
  <PresentationFormat>Экран (4:3)</PresentationFormat>
  <Paragraphs>124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1_Тема Office</vt:lpstr>
      <vt:lpstr>МАДОУ детский сад №153 учитель – логопед Лобанова О.В. Игры для развития зрительной памяти. </vt:lpstr>
      <vt:lpstr>   Развивающие игры на развитие зрительного восприятия и узнавания. </vt:lpstr>
      <vt:lpstr>   Развивающие игры на развитие зрительного восприятия и узнавания. </vt:lpstr>
      <vt:lpstr>   Развивающие игры на развитие зрительного восприятия и узнавания. </vt:lpstr>
      <vt:lpstr>   Развивающие игры на развитие зрительного восприятия и узнавания. </vt:lpstr>
      <vt:lpstr>Развивающие игры на формирование пространственного восприятия и пространственных представлений.  </vt:lpstr>
      <vt:lpstr>Развивающие игры на формирование пространственного восприятия и пространственных представлений.  </vt:lpstr>
      <vt:lpstr>Развивающие игры на формирование буквенного гнозиса.   </vt:lpstr>
      <vt:lpstr>Развивающие игры на развитие конструктивного праксиса путем моделирования букв. 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Бабочки</dc:title>
  <dc:creator>Фокина Лидия Петровна</dc:creator>
  <cp:keywords>Шаблон презентации</cp:keywords>
  <cp:lastModifiedBy>Пользователь Windows</cp:lastModifiedBy>
  <cp:revision>36</cp:revision>
  <dcterms:created xsi:type="dcterms:W3CDTF">2014-07-06T18:18:01Z</dcterms:created>
  <dcterms:modified xsi:type="dcterms:W3CDTF">2017-10-10T07:40:34Z</dcterms:modified>
</cp:coreProperties>
</file>